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662" r:id="rId2"/>
  </p:sldMasterIdLst>
  <p:notesMasterIdLst>
    <p:notesMasterId r:id="rId4"/>
  </p:notesMasterIdLst>
  <p:handoutMasterIdLst>
    <p:handoutMasterId r:id="rId5"/>
  </p:handoutMasterIdLst>
  <p:sldIdLst>
    <p:sldId id="804" r:id="rId3"/>
  </p:sldIdLst>
  <p:sldSz cx="9906000" cy="6858000" type="A4"/>
  <p:notesSz cx="6797675" cy="9926638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新宋体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新宋体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新宋体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新宋体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新宋体" pitchFamily="49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pitchFamily="34" charset="0"/>
        <a:ea typeface="新宋体" pitchFamily="49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pitchFamily="34" charset="0"/>
        <a:ea typeface="新宋体" pitchFamily="49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pitchFamily="34" charset="0"/>
        <a:ea typeface="新宋体" pitchFamily="49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pitchFamily="34" charset="0"/>
        <a:ea typeface="新宋体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EF33"/>
    <a:srgbClr val="FF9900"/>
    <a:srgbClr val="FF6600"/>
    <a:srgbClr val="663300"/>
    <a:srgbClr val="F2D17E"/>
    <a:srgbClr val="FFFF66"/>
    <a:srgbClr val="FF66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04" autoAdjust="0"/>
    <p:restoredTop sz="97518" autoAdjust="0"/>
  </p:normalViewPr>
  <p:slideViewPr>
    <p:cSldViewPr>
      <p:cViewPr varScale="1">
        <p:scale>
          <a:sx n="108" d="100"/>
          <a:sy n="108" d="100"/>
        </p:scale>
        <p:origin x="-882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82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76" tIns="48988" rIns="97976" bIns="48988" numCol="1" anchor="t" anchorCtr="0" compatLnSpc="1">
            <a:prstTxWarp prst="textNoShape">
              <a:avLst/>
            </a:prstTxWarp>
          </a:bodyPr>
          <a:lstStyle>
            <a:lvl1pPr defTabSz="979488">
              <a:defRPr sz="1300" b="0">
                <a:solidFill>
                  <a:schemeClr val="tx1"/>
                </a:solidFill>
                <a:ea typeface="Gulim" pitchFamily="34" charset="-127"/>
              </a:defRPr>
            </a:lvl1pPr>
          </a:lstStyle>
          <a:p>
            <a:endParaRPr lang="en-US" altLang="ko-KR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76" tIns="48988" rIns="97976" bIns="48988" numCol="1" anchor="t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solidFill>
                  <a:schemeClr val="tx1"/>
                </a:solidFill>
                <a:ea typeface="Gulim" pitchFamily="34" charset="-127"/>
              </a:defRPr>
            </a:lvl1pPr>
          </a:lstStyle>
          <a:p>
            <a:endParaRPr lang="en-US" altLang="ko-KR"/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76" tIns="48988" rIns="97976" bIns="48988" numCol="1" anchor="b" anchorCtr="0" compatLnSpc="1">
            <a:prstTxWarp prst="textNoShape">
              <a:avLst/>
            </a:prstTxWarp>
          </a:bodyPr>
          <a:lstStyle>
            <a:lvl1pPr defTabSz="979488">
              <a:defRPr sz="1300" b="0">
                <a:solidFill>
                  <a:schemeClr val="tx1"/>
                </a:solidFill>
                <a:ea typeface="Gulim" pitchFamily="34" charset="-127"/>
              </a:defRPr>
            </a:lvl1pPr>
          </a:lstStyle>
          <a:p>
            <a:endParaRPr lang="en-US" altLang="ko-KR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76" tIns="48988" rIns="97976" bIns="48988" numCol="1" anchor="b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solidFill>
                  <a:schemeClr val="tx1"/>
                </a:solidFill>
                <a:ea typeface="Gulim" pitchFamily="34" charset="-127"/>
              </a:defRPr>
            </a:lvl1pPr>
          </a:lstStyle>
          <a:p>
            <a:fld id="{5085B854-F053-4D90-BBB9-0EC66046556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9517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76" tIns="48988" rIns="97976" bIns="48988" numCol="1" anchor="t" anchorCtr="0" compatLnSpc="1">
            <a:prstTxWarp prst="textNoShape">
              <a:avLst/>
            </a:prstTxWarp>
          </a:bodyPr>
          <a:lstStyle>
            <a:lvl1pPr defTabSz="979488">
              <a:defRPr sz="1300" b="0">
                <a:solidFill>
                  <a:schemeClr val="tx1"/>
                </a:solidFill>
                <a:ea typeface="Gulim" pitchFamily="34" charset="-127"/>
              </a:defRPr>
            </a:lvl1pPr>
          </a:lstStyle>
          <a:p>
            <a:endParaRPr lang="en-US" altLang="ko-K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76" tIns="48988" rIns="97976" bIns="48988" numCol="1" anchor="t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solidFill>
                  <a:schemeClr val="tx1"/>
                </a:solidFill>
                <a:ea typeface="Gulim" pitchFamily="34" charset="-127"/>
              </a:defRPr>
            </a:lvl1pPr>
          </a:lstStyle>
          <a:p>
            <a:endParaRPr lang="en-US" altLang="ko-KR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76" tIns="48988" rIns="97976" bIns="489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76" tIns="48988" rIns="97976" bIns="48988" numCol="1" anchor="b" anchorCtr="0" compatLnSpc="1">
            <a:prstTxWarp prst="textNoShape">
              <a:avLst/>
            </a:prstTxWarp>
          </a:bodyPr>
          <a:lstStyle>
            <a:lvl1pPr defTabSz="979488">
              <a:defRPr sz="1300" b="0">
                <a:solidFill>
                  <a:schemeClr val="tx1"/>
                </a:solidFill>
                <a:ea typeface="Gulim" pitchFamily="34" charset="-127"/>
              </a:defRPr>
            </a:lvl1pPr>
          </a:lstStyle>
          <a:p>
            <a:endParaRPr lang="en-US" altLang="ko-K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76" tIns="48988" rIns="97976" bIns="48988" numCol="1" anchor="b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solidFill>
                  <a:schemeClr val="tx1"/>
                </a:solidFill>
                <a:ea typeface="Gulim" pitchFamily="34" charset="-127"/>
              </a:defRPr>
            </a:lvl1pPr>
          </a:lstStyle>
          <a:p>
            <a:fld id="{8D07929E-06DD-46E6-A21B-90F17B2EF85D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3548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63491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79488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1pPr>
            <a:lvl2pPr marL="742950" indent="-285750" algn="ctr" defTabSz="979488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2pPr>
            <a:lvl3pPr marL="1143000" indent="-228600" algn="ctr" defTabSz="979488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3pPr>
            <a:lvl4pPr marL="1600200" indent="-228600" algn="ctr" defTabSz="979488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4pPr>
            <a:lvl5pPr marL="2057400" indent="-228600" algn="ctr" defTabSz="979488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5pPr>
            <a:lvl6pPr marL="2514600" indent="-228600" algn="ctr" defTabSz="979488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6pPr>
            <a:lvl7pPr marL="2971800" indent="-228600" algn="ctr" defTabSz="979488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7pPr>
            <a:lvl8pPr marL="3429000" indent="-228600" algn="ctr" defTabSz="979488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8pPr>
            <a:lvl9pPr marL="3886200" indent="-228600" algn="ctr" defTabSz="979488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9pPr>
          </a:lstStyle>
          <a:p>
            <a:pPr algn="r"/>
            <a:fld id="{0CCE5CD2-02B9-4DF7-86DA-CD3CBF6B2FBC}" type="slidenum">
              <a:rPr lang="ko-KR" altLang="en-US" b="0">
                <a:solidFill>
                  <a:schemeClr val="tx1"/>
                </a:solidFill>
                <a:ea typeface="Gulim" pitchFamily="34" charset="-127"/>
              </a:rPr>
              <a:pPr algn="r"/>
              <a:t>1</a:t>
            </a:fld>
            <a:endParaRPr lang="en-US" altLang="ko-KR" b="0">
              <a:solidFill>
                <a:schemeClr val="tx1"/>
              </a:solidFill>
              <a:ea typeface="Gulim" pitchFamily="34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58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928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92975" y="596900"/>
            <a:ext cx="2341563" cy="55292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66700" y="596900"/>
            <a:ext cx="6873875" cy="55292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19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900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84420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6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96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5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31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11531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9788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ags" Target="../tags/tag7.xml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think-cell Slide" r:id="rId19" imgW="360" imgH="360" progId="">
                  <p:embed/>
                </p:oleObj>
              </mc:Choice>
              <mc:Fallback>
                <p:oleObj name="think-cell Slide" r:id="rId19" imgW="360" imgH="36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1" name="Picture 34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99060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3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304800" y="6597650"/>
            <a:ext cx="9288463" cy="0"/>
          </a:xfrm>
          <a:prstGeom prst="line">
            <a:avLst/>
          </a:prstGeom>
          <a:noFill/>
          <a:ln w="19050">
            <a:solidFill>
              <a:srgbClr val="544F3F"/>
            </a:solidFill>
            <a:round/>
            <a:headEnd/>
            <a:tailEnd/>
          </a:ln>
        </p:spPr>
        <p:txBody>
          <a:bodyPr/>
          <a:lstStyle/>
          <a:p>
            <a:pPr latinLnBrk="1">
              <a:defRPr/>
            </a:pPr>
            <a:endParaRPr kumimoji="1" lang="ko-KR" altLang="en-US" sz="1300" b="0">
              <a:solidFill>
                <a:schemeClr val="tx1"/>
              </a:solidFill>
              <a:latin typeface="Arial" charset="0"/>
              <a:ea typeface="굴림" pitchFamily="50" charset="-127"/>
            </a:endParaRPr>
          </a:p>
        </p:txBody>
      </p:sp>
      <p:sp>
        <p:nvSpPr>
          <p:cNvPr id="10" name="Rectangle 6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49250" y="6597650"/>
            <a:ext cx="43751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1pPr>
            <a:lvl2pPr marL="742950" indent="-28575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2pPr>
            <a:lvl3pPr marL="11430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3pPr>
            <a:lvl4pPr marL="16002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4pPr>
            <a:lvl5pPr marL="20574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9pPr>
          </a:lstStyle>
          <a:p>
            <a:pPr algn="l" latinLnBrk="1"/>
            <a:r>
              <a:rPr kumimoji="1" lang="zh-CN" altLang="en-US" sz="900" b="0">
                <a:solidFill>
                  <a:schemeClr val="tx1"/>
                </a:solidFill>
                <a:ea typeface="가는각진제목체"/>
                <a:cs typeface="가는각진제목체"/>
              </a:rPr>
              <a:t>国民银行（中国）有限公司</a:t>
            </a:r>
          </a:p>
        </p:txBody>
      </p:sp>
      <p:sp>
        <p:nvSpPr>
          <p:cNvPr id="1035" name="Rectangle 24"/>
          <p:cNvSpPr>
            <a:spLocks noGrp="1" noChangeArrowheads="1"/>
          </p:cNvSpPr>
          <p:nvPr>
            <p:ph type="title"/>
            <p:custDataLst>
              <p:tags r:id="rId17"/>
            </p:custDataLst>
          </p:nvPr>
        </p:nvSpPr>
        <p:spPr bwMode="auto">
          <a:xfrm>
            <a:off x="266700" y="596900"/>
            <a:ext cx="771048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ko-KR" smtClean="0"/>
              <a:t>Headline: (</a:t>
            </a:r>
            <a:r>
              <a:rPr lang="en-US" altLang="ko-KR" smtClean="0"/>
              <a:t>22</a:t>
            </a:r>
            <a:r>
              <a:rPr lang="pt-BR" altLang="ko-KR" smtClean="0"/>
              <a:t> pt.) Arial bold</a:t>
            </a:r>
          </a:p>
        </p:txBody>
      </p:sp>
      <p:pic>
        <p:nvPicPr>
          <p:cNvPr id="1036" name="Picture 35" descr="사본 -kb국민은행"/>
          <p:cNvPicPr>
            <a:picLocks noChangeAspect="1" noChangeArrowheads="1"/>
          </p:cNvPicPr>
          <p:nvPr userDrawn="1">
            <p:custDataLst>
              <p:tags r:id="rId18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638" b="17957"/>
          <a:stretch>
            <a:fillRect/>
          </a:stretch>
        </p:blipFill>
        <p:spPr bwMode="auto">
          <a:xfrm>
            <a:off x="8429625" y="511175"/>
            <a:ext cx="6667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0"/>
          <p:cNvSpPr txBox="1">
            <a:spLocks noChangeArrowheads="1"/>
          </p:cNvSpPr>
          <p:nvPr userDrawn="1"/>
        </p:nvSpPr>
        <p:spPr bwMode="auto">
          <a:xfrm>
            <a:off x="9056688" y="488950"/>
            <a:ext cx="8509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kumimoji="1" lang="zh-CN" altLang="en-US" sz="1300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国民银行</a:t>
            </a:r>
            <a:endParaRPr kumimoji="1" lang="en-US" altLang="zh-CN" sz="1300">
              <a:solidFill>
                <a:srgbClr val="F2F2F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2200" b="1">
          <a:solidFill>
            <a:schemeClr val="tx1"/>
          </a:solidFill>
          <a:latin typeface="Gulim" pitchFamily="34" charset="-127"/>
          <a:ea typeface="Gulim" pitchFamily="34" charset="-127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2200" b="1">
          <a:solidFill>
            <a:schemeClr val="tx1"/>
          </a:solidFill>
          <a:latin typeface="Gulim" pitchFamily="34" charset="-127"/>
          <a:ea typeface="Gulim" pitchFamily="34" charset="-127"/>
          <a:cs typeface="Arial" pitchFamily="34" charset="0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2200" b="1">
          <a:solidFill>
            <a:schemeClr val="tx1"/>
          </a:solidFill>
          <a:latin typeface="Gulim" pitchFamily="34" charset="-127"/>
          <a:ea typeface="Gulim" pitchFamily="34" charset="-127"/>
          <a:cs typeface="Arial" pitchFamily="34" charset="0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2200" b="1">
          <a:solidFill>
            <a:schemeClr val="tx1"/>
          </a:solidFill>
          <a:latin typeface="Gulim" pitchFamily="34" charset="-127"/>
          <a:ea typeface="Gulim" pitchFamily="34" charset="-127"/>
          <a:cs typeface="Arial" pitchFamily="34" charset="0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2200" b="1">
          <a:solidFill>
            <a:schemeClr val="tx1"/>
          </a:solidFill>
          <a:latin typeface="Gulim" pitchFamily="34" charset="-127"/>
          <a:ea typeface="Gulim" pitchFamily="34" charset="-127"/>
          <a:cs typeface="Arial" pitchFamily="34" charset="0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2200" b="1">
          <a:solidFill>
            <a:schemeClr val="tx1"/>
          </a:solidFill>
          <a:latin typeface="굴림" pitchFamily="34" charset="-127"/>
          <a:ea typeface="굴림" pitchFamily="34" charset="-127"/>
          <a:cs typeface="Arial" pitchFamily="34" charset="0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2200" b="1">
          <a:solidFill>
            <a:schemeClr val="tx1"/>
          </a:solidFill>
          <a:latin typeface="굴림" pitchFamily="34" charset="-127"/>
          <a:ea typeface="굴림" pitchFamily="34" charset="-127"/>
          <a:cs typeface="Arial" pitchFamily="34" charset="0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2200" b="1">
          <a:solidFill>
            <a:schemeClr val="tx1"/>
          </a:solidFill>
          <a:latin typeface="굴림" pitchFamily="34" charset="-127"/>
          <a:ea typeface="굴림" pitchFamily="34" charset="-127"/>
          <a:cs typeface="Arial" pitchFamily="34" charset="0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2200" b="1">
          <a:solidFill>
            <a:schemeClr val="tx1"/>
          </a:solidFill>
          <a:latin typeface="굴림" pitchFamily="34" charset="-127"/>
          <a:ea typeface="굴림" pitchFamily="34" charset="-127"/>
          <a:cs typeface="Arial" pitchFamily="34" charset="0"/>
        </a:defRPr>
      </a:lvl9pPr>
    </p:titleStyle>
    <p:bodyStyle>
      <a:lvl1pPr marL="268288" indent="-268288" algn="l" rtl="0" eaLnBrk="0" fontAlgn="base" latinLnBrk="1" hangingPunct="0">
        <a:lnSpc>
          <a:spcPct val="90000"/>
        </a:lnSpc>
        <a:spcBef>
          <a:spcPct val="9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 sz="1600">
          <a:solidFill>
            <a:schemeClr val="tx1"/>
          </a:solidFill>
          <a:latin typeface="Gulim" pitchFamily="34" charset="-127"/>
          <a:ea typeface="Gulim" pitchFamily="34" charset="-127"/>
          <a:cs typeface="+mn-cs"/>
        </a:defRPr>
      </a:lvl1pPr>
      <a:lvl2pPr marL="460375" indent="-190500" algn="l" rtl="0" eaLnBrk="0" fontAlgn="base" latinLnBrk="1" hangingPunct="0">
        <a:lnSpc>
          <a:spcPct val="90000"/>
        </a:lnSpc>
        <a:spcBef>
          <a:spcPct val="500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kumimoji="1" sz="1600">
          <a:solidFill>
            <a:schemeClr val="tx1"/>
          </a:solidFill>
          <a:latin typeface="Gulim" pitchFamily="34" charset="-127"/>
          <a:ea typeface="Gulim" pitchFamily="34" charset="-127"/>
          <a:cs typeface="+mn-cs"/>
        </a:defRPr>
      </a:lvl2pPr>
      <a:lvl3pPr marL="625475" indent="-163513" algn="l" rtl="0" eaLnBrk="0" fontAlgn="base" latinLnBrk="1" hangingPunct="0">
        <a:lnSpc>
          <a:spcPct val="90000"/>
        </a:lnSpc>
        <a:spcBef>
          <a:spcPct val="30000"/>
        </a:spcBef>
        <a:spcAft>
          <a:spcPct val="0"/>
        </a:spcAft>
        <a:buClr>
          <a:schemeClr val="bg2"/>
        </a:buClr>
        <a:buFont typeface="Arial" pitchFamily="34" charset="0"/>
        <a:buChar char="–"/>
        <a:defRPr kumimoji="1" sz="1600">
          <a:solidFill>
            <a:schemeClr val="tx1"/>
          </a:solidFill>
          <a:latin typeface="Gulim" pitchFamily="34" charset="-127"/>
          <a:ea typeface="Gulim" pitchFamily="34" charset="-127"/>
          <a:cs typeface="+mn-cs"/>
        </a:defRPr>
      </a:lvl3pPr>
      <a:lvl4pPr marL="795338" indent="-168275" algn="l" rtl="0" eaLnBrk="0" fontAlgn="base" latinLnBrk="1" hangingPunct="0">
        <a:lnSpc>
          <a:spcPct val="90000"/>
        </a:lnSpc>
        <a:spcBef>
          <a:spcPct val="10000"/>
        </a:spcBef>
        <a:spcAft>
          <a:spcPct val="0"/>
        </a:spcAft>
        <a:buClr>
          <a:schemeClr val="bg2"/>
        </a:buClr>
        <a:buFont typeface="Arial" pitchFamily="34" charset="0"/>
        <a:buChar char="-"/>
        <a:defRPr kumimoji="1" sz="1600">
          <a:solidFill>
            <a:schemeClr val="tx1"/>
          </a:solidFill>
          <a:latin typeface="Gulim" pitchFamily="34" charset="-127"/>
          <a:ea typeface="Gulim" pitchFamily="34" charset="-127"/>
          <a:cs typeface="+mn-cs"/>
        </a:defRPr>
      </a:lvl4pPr>
      <a:lvl5pPr marL="957263" indent="-160338"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pitchFamily="34" charset="0"/>
        <a:buChar char="­"/>
        <a:defRPr kumimoji="1" sz="1600">
          <a:solidFill>
            <a:schemeClr val="tx1"/>
          </a:solidFill>
          <a:latin typeface="Gulim" pitchFamily="34" charset="-127"/>
          <a:ea typeface="Gulim" pitchFamily="34" charset="-127"/>
          <a:cs typeface="+mn-cs"/>
        </a:defRPr>
      </a:lvl5pPr>
      <a:lvl6pPr marL="1414463" indent="-160338" algn="l" rtl="0" fontAlgn="base" latinLnBrk="1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pitchFamily="34" charset="0"/>
        <a:buChar char="­"/>
        <a:defRPr kumimoji="1" sz="1600">
          <a:solidFill>
            <a:schemeClr val="tx1"/>
          </a:solidFill>
          <a:latin typeface="+mn-lt"/>
          <a:ea typeface="+mn-ea"/>
          <a:cs typeface="+mn-cs"/>
        </a:defRPr>
      </a:lvl6pPr>
      <a:lvl7pPr marL="1871663" indent="-160338" algn="l" rtl="0" fontAlgn="base" latinLnBrk="1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pitchFamily="34" charset="0"/>
        <a:buChar char="­"/>
        <a:defRPr kumimoji="1" sz="1600">
          <a:solidFill>
            <a:schemeClr val="tx1"/>
          </a:solidFill>
          <a:latin typeface="+mn-lt"/>
          <a:ea typeface="+mn-ea"/>
          <a:cs typeface="+mn-cs"/>
        </a:defRPr>
      </a:lvl7pPr>
      <a:lvl8pPr marL="2328863" indent="-160338" algn="l" rtl="0" fontAlgn="base" latinLnBrk="1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pitchFamily="34" charset="0"/>
        <a:buChar char="­"/>
        <a:defRPr kumimoji="1" sz="1600">
          <a:solidFill>
            <a:schemeClr val="tx1"/>
          </a:solidFill>
          <a:latin typeface="+mn-lt"/>
          <a:ea typeface="+mn-ea"/>
          <a:cs typeface="+mn-cs"/>
        </a:defRPr>
      </a:lvl8pPr>
      <a:lvl9pPr marL="2786063" indent="-160338" algn="l" rtl="0" fontAlgn="base" latinLnBrk="1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pitchFamily="34" charset="0"/>
        <a:buChar char="­"/>
        <a:defRPr kumimoji="1"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4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 bwMode="auto">
          <a:xfrm>
            <a:off x="266700" y="596900"/>
            <a:ext cx="93678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ko-KR" smtClean="0"/>
              <a:t>Headline: (</a:t>
            </a:r>
            <a:r>
              <a:rPr lang="en-US" altLang="ko-KR" smtClean="0"/>
              <a:t>22</a:t>
            </a:r>
            <a:r>
              <a:rPr lang="pt-BR" altLang="ko-KR" smtClean="0"/>
              <a:t> pt.) Arial bold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HY견고딕" pitchFamily="18" charset="-127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HY견고딕" pitchFamily="18" charset="-127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HY견고딕" pitchFamily="18" charset="-127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HY견고딕" pitchFamily="18" charset="-127"/>
          <a:cs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HY견고딕" pitchFamily="18" charset="-127"/>
          <a:cs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HY견고딕" pitchFamily="18" charset="-127"/>
          <a:cs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HY견고딕" pitchFamily="18" charset="-127"/>
          <a:cs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HY견고딕" pitchFamily="18" charset="-127"/>
          <a:cs typeface="Arial" charset="0"/>
        </a:defRPr>
      </a:lvl9pPr>
    </p:titleStyle>
    <p:bodyStyle>
      <a:lvl1pPr marL="268288" indent="-268288" algn="l" rtl="0" eaLnBrk="0" fontAlgn="base" hangingPunct="0">
        <a:lnSpc>
          <a:spcPct val="90000"/>
        </a:lnSpc>
        <a:spcBef>
          <a:spcPct val="9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sz="1600">
          <a:solidFill>
            <a:schemeClr val="tx1"/>
          </a:solidFill>
          <a:latin typeface="Arial" charset="0"/>
          <a:ea typeface="+mn-ea"/>
          <a:cs typeface="+mn-cs"/>
        </a:defRPr>
      </a:lvl1pPr>
      <a:lvl2pPr marL="460375" indent="-1905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sz="1600">
          <a:solidFill>
            <a:schemeClr val="tx1"/>
          </a:solidFill>
          <a:latin typeface="Arial" charset="0"/>
          <a:ea typeface="+mn-ea"/>
          <a:cs typeface="+mn-cs"/>
        </a:defRPr>
      </a:lvl2pPr>
      <a:lvl3pPr marL="625475" indent="-1635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bg2"/>
        </a:buClr>
        <a:buFont typeface="Arial" pitchFamily="34" charset="0"/>
        <a:buChar char="–"/>
        <a:defRPr sz="1600">
          <a:solidFill>
            <a:schemeClr val="tx1"/>
          </a:solidFill>
          <a:latin typeface="Arial" charset="0"/>
          <a:ea typeface="+mn-ea"/>
          <a:cs typeface="+mn-cs"/>
        </a:defRPr>
      </a:lvl3pPr>
      <a:lvl4pPr marL="795338" indent="-168275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>
          <a:solidFill>
            <a:schemeClr val="tx1"/>
          </a:solidFill>
          <a:latin typeface="Arial" charset="0"/>
          <a:ea typeface="+mn-ea"/>
          <a:cs typeface="+mn-cs"/>
        </a:defRPr>
      </a:lvl4pPr>
      <a:lvl5pPr marL="957263" indent="-160338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pitchFamily="34" charset="0"/>
        <a:buChar char="­"/>
        <a:defRPr sz="1600">
          <a:solidFill>
            <a:schemeClr val="tx1"/>
          </a:solidFill>
          <a:latin typeface="Arial" charset="0"/>
          <a:ea typeface="+mn-ea"/>
          <a:cs typeface="+mn-cs"/>
        </a:defRPr>
      </a:lvl5pPr>
      <a:lvl6pPr marL="1414463" indent="-160338" algn="l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charset="0"/>
        <a:buChar char="­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1871663" indent="-160338" algn="l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charset="0"/>
        <a:buChar char="­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328863" indent="-160338" algn="l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charset="0"/>
        <a:buChar char="­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786063" indent="-160338" algn="l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bg2"/>
        </a:buClr>
        <a:buFont typeface="Arial" charset="0"/>
        <a:buChar char="­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AutoShape 14"/>
          <p:cNvSpPr>
            <a:spLocks noChangeArrowheads="1"/>
          </p:cNvSpPr>
          <p:nvPr/>
        </p:nvSpPr>
        <p:spPr bwMode="auto">
          <a:xfrm>
            <a:off x="2774107" y="1197099"/>
            <a:ext cx="6912769" cy="32400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9E4C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808000"/>
            </a:solidFill>
            <a:round/>
            <a:headEnd/>
            <a:tailEnd/>
          </a:ln>
        </p:spPr>
        <p:txBody>
          <a:bodyPr wrap="none" lIns="216000" tIns="0"/>
          <a:lstStyle>
            <a:lvl1pPr marL="355600" indent="-355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1pPr>
            <a:lvl2pPr marL="800100" indent="-3429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2pPr>
            <a:lvl3pPr marL="1257300" indent="-3429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3pPr>
            <a:lvl4pPr marL="1714500" indent="-3429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4pPr>
            <a:lvl5pPr marL="2171700" indent="-3429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5pPr>
            <a:lvl6pPr marL="2628900" indent="-3429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6pPr>
            <a:lvl7pPr marL="3086100" indent="-3429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7pPr>
            <a:lvl8pPr marL="3543300" indent="-3429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8pPr>
            <a:lvl9pPr marL="4000500" indent="-3429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9pPr>
          </a:lstStyle>
          <a:p>
            <a:pPr>
              <a:buClr>
                <a:srgbClr val="808000"/>
              </a:buClr>
              <a:buSzPct val="75000"/>
            </a:pPr>
            <a:r>
              <a:rPr lang="zh-CN" altLang="en-US" sz="1300">
                <a:solidFill>
                  <a:srgbClr val="FF9900"/>
                </a:solidFill>
                <a:latin typeface="新宋体" pitchFamily="49" charset="-122"/>
              </a:rPr>
              <a:t>非法</a:t>
            </a:r>
            <a:r>
              <a:rPr lang="zh-CN" altLang="en-US" sz="1300" smtClean="0">
                <a:solidFill>
                  <a:srgbClr val="FF9900"/>
                </a:solidFill>
                <a:latin typeface="新宋体" pitchFamily="49" charset="-122"/>
              </a:rPr>
              <a:t>集资主要表现形式</a:t>
            </a:r>
            <a:endParaRPr lang="en-US" altLang="zh-CN" sz="1000" smtClean="0">
              <a:solidFill>
                <a:srgbClr val="00B050"/>
              </a:solidFill>
            </a:endParaRPr>
          </a:p>
          <a:p>
            <a:pPr marL="0" indent="0" algn="l">
              <a:buClr>
                <a:srgbClr val="00B050"/>
              </a:buClr>
              <a:buSzPct val="75000"/>
            </a:pPr>
            <a:endParaRPr lang="en-US" altLang="zh-CN" sz="1000" smtClean="0">
              <a:solidFill>
                <a:srgbClr val="00B050"/>
              </a:solidFill>
            </a:endParaRPr>
          </a:p>
          <a:p>
            <a:pPr marL="171450" indent="-171450" algn="l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zh-CN" altLang="zh-CN" sz="1200">
                <a:solidFill>
                  <a:srgbClr val="00B050"/>
                </a:solidFill>
              </a:rPr>
              <a:t>设立互联网企业、投资及投资咨询类企业、各类交易场所或者平台、农民专业</a:t>
            </a:r>
            <a:r>
              <a:rPr lang="zh-CN" altLang="zh-CN" sz="1200">
                <a:solidFill>
                  <a:srgbClr val="00B050"/>
                </a:solidFill>
              </a:rPr>
              <a:t>合作社</a:t>
            </a:r>
            <a:r>
              <a:rPr lang="zh-CN" altLang="zh-CN" sz="1200" smtClean="0">
                <a:solidFill>
                  <a:srgbClr val="00B050"/>
                </a:solidFill>
              </a:rPr>
              <a:t>、</a:t>
            </a:r>
            <a:endParaRPr lang="en-US" altLang="zh-CN" sz="1200" smtClean="0">
              <a:solidFill>
                <a:srgbClr val="00B050"/>
              </a:solidFill>
            </a:endParaRPr>
          </a:p>
          <a:p>
            <a:pPr marL="0" indent="0" algn="l">
              <a:buClr>
                <a:srgbClr val="00B050"/>
              </a:buClr>
              <a:buSzPct val="75000"/>
            </a:pPr>
            <a:r>
              <a:rPr lang="en-US" altLang="zh-CN" sz="1200">
                <a:solidFill>
                  <a:srgbClr val="00B050"/>
                </a:solidFill>
              </a:rPr>
              <a:t> </a:t>
            </a:r>
            <a:r>
              <a:rPr lang="en-US" altLang="zh-CN" sz="1200" smtClean="0">
                <a:solidFill>
                  <a:srgbClr val="00B050"/>
                </a:solidFill>
              </a:rPr>
              <a:t>    </a:t>
            </a:r>
            <a:r>
              <a:rPr lang="zh-CN" altLang="zh-CN" sz="1200" smtClean="0">
                <a:solidFill>
                  <a:srgbClr val="00B050"/>
                </a:solidFill>
              </a:rPr>
              <a:t>资金</a:t>
            </a:r>
            <a:r>
              <a:rPr lang="zh-CN" altLang="zh-CN" sz="1200">
                <a:solidFill>
                  <a:srgbClr val="00B050"/>
                </a:solidFill>
              </a:rPr>
              <a:t>互助</a:t>
            </a:r>
            <a:r>
              <a:rPr lang="zh-CN" altLang="zh-CN" sz="1200">
                <a:solidFill>
                  <a:srgbClr val="00B050"/>
                </a:solidFill>
              </a:rPr>
              <a:t>组织</a:t>
            </a:r>
            <a:r>
              <a:rPr lang="zh-CN" altLang="zh-CN" sz="1200" smtClean="0">
                <a:solidFill>
                  <a:srgbClr val="00B050"/>
                </a:solidFill>
              </a:rPr>
              <a:t>以及其他</a:t>
            </a:r>
            <a:r>
              <a:rPr lang="zh-CN" altLang="zh-CN" sz="1200">
                <a:solidFill>
                  <a:srgbClr val="00B050"/>
                </a:solidFill>
              </a:rPr>
              <a:t>组织吸收</a:t>
            </a:r>
            <a:r>
              <a:rPr lang="zh-CN" altLang="zh-CN" sz="1200">
                <a:solidFill>
                  <a:srgbClr val="00B050"/>
                </a:solidFill>
              </a:rPr>
              <a:t>资金</a:t>
            </a:r>
            <a:r>
              <a:rPr lang="zh-CN" altLang="zh-CN" sz="1200" smtClean="0">
                <a:solidFill>
                  <a:srgbClr val="00B050"/>
                </a:solidFill>
              </a:rPr>
              <a:t>；</a:t>
            </a:r>
            <a:endParaRPr lang="en-US" altLang="zh-CN" sz="1200" smtClean="0">
              <a:solidFill>
                <a:srgbClr val="00B050"/>
              </a:solidFill>
            </a:endParaRPr>
          </a:p>
          <a:p>
            <a:pPr marL="0" indent="0" algn="l">
              <a:buClr>
                <a:srgbClr val="00B050"/>
              </a:buClr>
              <a:buSzPct val="75000"/>
            </a:pPr>
            <a:endParaRPr lang="en-US" altLang="zh-CN" sz="1200" dirty="0">
              <a:solidFill>
                <a:srgbClr val="00B050"/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zh-CN" altLang="zh-CN" sz="1200">
                <a:solidFill>
                  <a:srgbClr val="00B050"/>
                </a:solidFill>
              </a:rPr>
              <a:t>以发行或者转让股权、债权，募集基金，销售保险产品，或者以从事各类资产</a:t>
            </a:r>
            <a:r>
              <a:rPr lang="zh-CN" altLang="zh-CN" sz="1200">
                <a:solidFill>
                  <a:srgbClr val="00B050"/>
                </a:solidFill>
              </a:rPr>
              <a:t>管理</a:t>
            </a:r>
            <a:r>
              <a:rPr lang="zh-CN" altLang="zh-CN" sz="1200" smtClean="0">
                <a:solidFill>
                  <a:srgbClr val="00B050"/>
                </a:solidFill>
              </a:rPr>
              <a:t>、</a:t>
            </a:r>
            <a:endParaRPr lang="en-US" altLang="zh-CN" sz="1200" smtClean="0">
              <a:solidFill>
                <a:srgbClr val="00B050"/>
              </a:solidFill>
            </a:endParaRPr>
          </a:p>
          <a:p>
            <a:pPr marL="0" indent="0" algn="l"/>
            <a:r>
              <a:rPr lang="en-US" altLang="zh-CN" sz="1200">
                <a:solidFill>
                  <a:srgbClr val="00B050"/>
                </a:solidFill>
              </a:rPr>
              <a:t> </a:t>
            </a:r>
            <a:r>
              <a:rPr lang="en-US" altLang="zh-CN" sz="1200" smtClean="0">
                <a:solidFill>
                  <a:srgbClr val="00B050"/>
                </a:solidFill>
              </a:rPr>
              <a:t>    </a:t>
            </a:r>
            <a:r>
              <a:rPr lang="zh-CN" altLang="zh-CN" sz="1200" smtClean="0">
                <a:solidFill>
                  <a:srgbClr val="00B050"/>
                </a:solidFill>
              </a:rPr>
              <a:t>虚拟</a:t>
            </a:r>
            <a:r>
              <a:rPr lang="zh-CN" altLang="zh-CN" sz="1200">
                <a:solidFill>
                  <a:srgbClr val="00B050"/>
                </a:solidFill>
              </a:rPr>
              <a:t>货币</a:t>
            </a:r>
            <a:r>
              <a:rPr lang="zh-CN" altLang="zh-CN" sz="1200">
                <a:solidFill>
                  <a:srgbClr val="00B050"/>
                </a:solidFill>
              </a:rPr>
              <a:t>、</a:t>
            </a:r>
            <a:r>
              <a:rPr lang="zh-CN" altLang="zh-CN" sz="1200" smtClean="0">
                <a:solidFill>
                  <a:srgbClr val="00B050"/>
                </a:solidFill>
              </a:rPr>
              <a:t>融资租赁业务</a:t>
            </a:r>
            <a:r>
              <a:rPr lang="zh-CN" altLang="zh-CN" sz="1200">
                <a:solidFill>
                  <a:srgbClr val="00B050"/>
                </a:solidFill>
              </a:rPr>
              <a:t>等名义吸收</a:t>
            </a:r>
            <a:r>
              <a:rPr lang="zh-CN" altLang="zh-CN" sz="1200">
                <a:solidFill>
                  <a:srgbClr val="00B050"/>
                </a:solidFill>
              </a:rPr>
              <a:t>资金</a:t>
            </a:r>
            <a:r>
              <a:rPr lang="zh-CN" altLang="zh-CN" sz="1200" smtClean="0">
                <a:solidFill>
                  <a:srgbClr val="00B050"/>
                </a:solidFill>
              </a:rPr>
              <a:t>；</a:t>
            </a:r>
            <a:endParaRPr lang="en-US" altLang="zh-CN" sz="1200" smtClean="0">
              <a:solidFill>
                <a:srgbClr val="00B050"/>
              </a:solidFill>
            </a:endParaRPr>
          </a:p>
          <a:p>
            <a:pPr marL="0" indent="0" algn="l"/>
            <a:endParaRPr lang="en-US" altLang="zh-CN" sz="1200" dirty="0" smtClean="0">
              <a:solidFill>
                <a:srgbClr val="00B050"/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zh-CN" altLang="zh-CN" sz="1200">
                <a:solidFill>
                  <a:srgbClr val="00B050"/>
                </a:solidFill>
              </a:rPr>
              <a:t>在销售商品、提供服务、投资项目等商业活动中，以承诺给付货币、股权、实物等</a:t>
            </a:r>
            <a:r>
              <a:rPr lang="zh-CN" altLang="zh-CN" sz="1200">
                <a:solidFill>
                  <a:srgbClr val="00B050"/>
                </a:solidFill>
              </a:rPr>
              <a:t>回报</a:t>
            </a:r>
            <a:r>
              <a:rPr lang="zh-CN" altLang="zh-CN" sz="1200" smtClean="0">
                <a:solidFill>
                  <a:srgbClr val="00B050"/>
                </a:solidFill>
              </a:rPr>
              <a:t>的</a:t>
            </a:r>
            <a:endParaRPr lang="en-US" altLang="zh-CN" sz="1200" smtClean="0">
              <a:solidFill>
                <a:srgbClr val="00B050"/>
              </a:solidFill>
            </a:endParaRPr>
          </a:p>
          <a:p>
            <a:pPr marL="0" indent="0" algn="l"/>
            <a:r>
              <a:rPr lang="en-US" altLang="zh-CN" sz="1200">
                <a:solidFill>
                  <a:srgbClr val="00B050"/>
                </a:solidFill>
              </a:rPr>
              <a:t> </a:t>
            </a:r>
            <a:r>
              <a:rPr lang="en-US" altLang="zh-CN" sz="1200" smtClean="0">
                <a:solidFill>
                  <a:srgbClr val="00B050"/>
                </a:solidFill>
              </a:rPr>
              <a:t>    </a:t>
            </a:r>
            <a:r>
              <a:rPr lang="zh-CN" altLang="zh-CN" sz="1200" smtClean="0">
                <a:solidFill>
                  <a:srgbClr val="00B050"/>
                </a:solidFill>
              </a:rPr>
              <a:t>形式</a:t>
            </a:r>
            <a:r>
              <a:rPr lang="zh-CN" altLang="zh-CN" sz="1200">
                <a:solidFill>
                  <a:srgbClr val="00B050"/>
                </a:solidFill>
              </a:rPr>
              <a:t>吸收资金；</a:t>
            </a:r>
            <a:endParaRPr lang="en-US" altLang="zh-CN" sz="1200" dirty="0" smtClean="0">
              <a:solidFill>
                <a:srgbClr val="00B050"/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endParaRPr lang="en-US" altLang="zh-CN" sz="1200" smtClean="0">
              <a:solidFill>
                <a:srgbClr val="00B050"/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zh-CN" altLang="zh-CN" sz="1200">
                <a:solidFill>
                  <a:srgbClr val="00B050"/>
                </a:solidFill>
              </a:rPr>
              <a:t>违反法律、行政法规或者国家有关规定，通过大众传播媒介、即时通信工具或者</a:t>
            </a:r>
            <a:r>
              <a:rPr lang="zh-CN" altLang="zh-CN" sz="1200">
                <a:solidFill>
                  <a:srgbClr val="00B050"/>
                </a:solidFill>
              </a:rPr>
              <a:t>其他</a:t>
            </a:r>
            <a:r>
              <a:rPr lang="zh-CN" altLang="zh-CN" sz="1200" smtClean="0">
                <a:solidFill>
                  <a:srgbClr val="00B050"/>
                </a:solidFill>
              </a:rPr>
              <a:t>方式</a:t>
            </a:r>
            <a:endParaRPr lang="en-US" altLang="zh-CN" sz="1200" smtClean="0">
              <a:solidFill>
                <a:srgbClr val="00B050"/>
              </a:solidFill>
            </a:endParaRPr>
          </a:p>
          <a:p>
            <a:pPr marL="0" indent="0" algn="l"/>
            <a:r>
              <a:rPr lang="en-US" altLang="zh-CN" sz="1200">
                <a:solidFill>
                  <a:srgbClr val="00B050"/>
                </a:solidFill>
              </a:rPr>
              <a:t> </a:t>
            </a:r>
            <a:r>
              <a:rPr lang="en-US" altLang="zh-CN" sz="1200" smtClean="0">
                <a:solidFill>
                  <a:srgbClr val="00B050"/>
                </a:solidFill>
              </a:rPr>
              <a:t>   </a:t>
            </a:r>
            <a:r>
              <a:rPr lang="zh-CN" altLang="zh-CN" sz="1200" smtClean="0">
                <a:solidFill>
                  <a:srgbClr val="00B050"/>
                </a:solidFill>
              </a:rPr>
              <a:t>公开</a:t>
            </a:r>
            <a:r>
              <a:rPr lang="zh-CN" altLang="zh-CN" sz="1200">
                <a:solidFill>
                  <a:srgbClr val="00B050"/>
                </a:solidFill>
              </a:rPr>
              <a:t>传播</a:t>
            </a:r>
            <a:r>
              <a:rPr lang="zh-CN" altLang="zh-CN" sz="1200">
                <a:solidFill>
                  <a:srgbClr val="00B050"/>
                </a:solidFill>
              </a:rPr>
              <a:t>吸收</a:t>
            </a:r>
            <a:r>
              <a:rPr lang="zh-CN" altLang="zh-CN" sz="1200" smtClean="0">
                <a:solidFill>
                  <a:srgbClr val="00B050"/>
                </a:solidFill>
              </a:rPr>
              <a:t>资金信息</a:t>
            </a:r>
            <a:endParaRPr lang="en-US" altLang="zh-CN" sz="1200" smtClean="0">
              <a:solidFill>
                <a:srgbClr val="00B050"/>
              </a:solidFill>
            </a:endParaRPr>
          </a:p>
          <a:p>
            <a:pPr marL="0" indent="0" algn="l"/>
            <a:r>
              <a:rPr lang="en-US" altLang="zh-CN" sz="1200" smtClean="0">
                <a:solidFill>
                  <a:srgbClr val="00B050"/>
                </a:solidFill>
                <a:sym typeface="Wingdings"/>
              </a:rPr>
              <a:t>     </a:t>
            </a: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zh-CN" altLang="en-US" sz="1200">
                <a:solidFill>
                  <a:srgbClr val="00B050"/>
                </a:solidFill>
              </a:rPr>
              <a:t>其他涉嫌非法集资的行为。 </a:t>
            </a:r>
            <a:endParaRPr lang="zh-CN" altLang="zh-CN" sz="1200" dirty="0">
              <a:solidFill>
                <a:srgbClr val="00B050"/>
              </a:solidFill>
            </a:endParaRPr>
          </a:p>
        </p:txBody>
      </p:sp>
      <p:sp>
        <p:nvSpPr>
          <p:cNvPr id="10" name="对角圆角矩形 9"/>
          <p:cNvSpPr>
            <a:spLocks noChangeArrowheads="1"/>
          </p:cNvSpPr>
          <p:nvPr/>
        </p:nvSpPr>
        <p:spPr bwMode="auto">
          <a:xfrm>
            <a:off x="153840" y="1472997"/>
            <a:ext cx="2520156" cy="1864340"/>
          </a:xfrm>
          <a:custGeom>
            <a:avLst/>
            <a:gdLst>
              <a:gd name="T0" fmla="*/ 2786082 w 2786082"/>
              <a:gd name="T1" fmla="*/ 1250165 h 2500330"/>
              <a:gd name="T2" fmla="*/ 1393041 w 2786082"/>
              <a:gd name="T3" fmla="*/ 2500330 h 2500330"/>
              <a:gd name="T4" fmla="*/ 0 w 2786082"/>
              <a:gd name="T5" fmla="*/ 1250165 h 2500330"/>
              <a:gd name="T6" fmla="*/ 1393041 w 2786082"/>
              <a:gd name="T7" fmla="*/ 0 h 250033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22056 w 2786082"/>
              <a:gd name="T13" fmla="*/ 122056 h 2500330"/>
              <a:gd name="T14" fmla="*/ 2664026 w 2786082"/>
              <a:gd name="T15" fmla="*/ 2378274 h 25003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86082" h="2500330">
                <a:moveTo>
                  <a:pt x="416730" y="0"/>
                </a:moveTo>
                <a:lnTo>
                  <a:pt x="2786082" y="0"/>
                </a:lnTo>
                <a:lnTo>
                  <a:pt x="2786082" y="2083600"/>
                </a:lnTo>
                <a:cubicBezTo>
                  <a:pt x="2786082" y="2313753"/>
                  <a:pt x="2599505" y="2500329"/>
                  <a:pt x="2369352" y="2500330"/>
                </a:cubicBezTo>
                <a:lnTo>
                  <a:pt x="0" y="2500330"/>
                </a:lnTo>
                <a:lnTo>
                  <a:pt x="0" y="416730"/>
                </a:lnTo>
                <a:cubicBezTo>
                  <a:pt x="0" y="186576"/>
                  <a:pt x="186576" y="0"/>
                  <a:pt x="416730" y="0"/>
                </a:cubicBezTo>
                <a:cubicBezTo>
                  <a:pt x="416730" y="0"/>
                  <a:pt x="416730" y="0"/>
                  <a:pt x="416730" y="0"/>
                </a:cubicBezTo>
                <a:close/>
              </a:path>
            </a:pathLst>
          </a:custGeom>
          <a:solidFill>
            <a:schemeClr val="bg1"/>
          </a:solidFill>
          <a:ln w="38100" algn="ctr">
            <a:solidFill>
              <a:srgbClr val="92D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1pPr>
            <a:lvl2pPr marL="742950" indent="-28575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2pPr>
            <a:lvl3pPr marL="11430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3pPr>
            <a:lvl4pPr marL="16002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4pPr>
            <a:lvl5pPr marL="20574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FF9900"/>
                </a:solidFill>
                <a:latin typeface="新宋体" pitchFamily="49" charset="-122"/>
              </a:rPr>
              <a:t>非法集资的定义：</a:t>
            </a:r>
          </a:p>
          <a:p>
            <a:pPr algn="l">
              <a:lnSpc>
                <a:spcPct val="150000"/>
              </a:lnSpc>
            </a:pPr>
            <a:r>
              <a:rPr lang="en-US" altLang="zh-CN" sz="1000" dirty="0" smtClean="0">
                <a:solidFill>
                  <a:srgbClr val="00B050"/>
                </a:solidFill>
              </a:rPr>
              <a:t>      </a:t>
            </a:r>
            <a:r>
              <a:rPr lang="zh-CN" altLang="zh-CN" sz="1100" smtClean="0">
                <a:solidFill>
                  <a:srgbClr val="00B050"/>
                </a:solidFill>
              </a:rPr>
              <a:t>非法</a:t>
            </a:r>
            <a:r>
              <a:rPr lang="zh-CN" altLang="zh-CN" sz="1100" smtClean="0">
                <a:solidFill>
                  <a:srgbClr val="00B050"/>
                </a:solidFill>
              </a:rPr>
              <a:t>集资</a:t>
            </a:r>
            <a:r>
              <a:rPr lang="zh-CN" altLang="zh-CN" sz="1100">
                <a:solidFill>
                  <a:srgbClr val="00B050"/>
                </a:solidFill>
              </a:rPr>
              <a:t>是指未经国务院金融管理部门依法许可或者违反国家金融管理规定，以许诺还本付息或者给予其他投资回报等方式，向不特定对象吸收资金的行为。</a:t>
            </a:r>
            <a:endParaRPr lang="zh-CN" altLang="zh-CN" sz="1100" dirty="0">
              <a:solidFill>
                <a:srgbClr val="00B050"/>
              </a:solidFill>
            </a:endParaRPr>
          </a:p>
        </p:txBody>
      </p:sp>
      <p:sp>
        <p:nvSpPr>
          <p:cNvPr id="62467" name="Rectangle 23"/>
          <p:cNvSpPr>
            <a:spLocks noChangeArrowheads="1"/>
          </p:cNvSpPr>
          <p:nvPr/>
        </p:nvSpPr>
        <p:spPr bwMode="auto">
          <a:xfrm>
            <a:off x="776536" y="357188"/>
            <a:ext cx="712879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1pPr>
            <a:lvl2pPr marL="742950" indent="-28575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2pPr>
            <a:lvl3pPr marL="11430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3pPr>
            <a:lvl4pPr marL="16002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4pPr>
            <a:lvl5pPr marL="20574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9pPr>
          </a:lstStyle>
          <a:p>
            <a:pPr eaLnBrk="0" latinLnBrk="1" hangingPunct="0">
              <a:lnSpc>
                <a:spcPct val="90000"/>
              </a:lnSpc>
            </a:pPr>
            <a:r>
              <a:rPr lang="en-US" altLang="zh-CN" sz="2000" smtClean="0">
                <a:solidFill>
                  <a:srgbClr val="663300"/>
                </a:solidFill>
                <a:ea typeface="微软雅黑" pitchFamily="34" charset="-122"/>
              </a:rPr>
              <a:t>2021</a:t>
            </a:r>
            <a:r>
              <a:rPr lang="zh-CN" altLang="en-US" sz="2000" smtClean="0">
                <a:solidFill>
                  <a:srgbClr val="663300"/>
                </a:solidFill>
                <a:ea typeface="微软雅黑" pitchFamily="34" charset="-122"/>
              </a:rPr>
              <a:t>年</a:t>
            </a:r>
            <a:r>
              <a:rPr lang="zh-CN" altLang="en-US" sz="2000">
                <a:solidFill>
                  <a:srgbClr val="663300"/>
                </a:solidFill>
                <a:ea typeface="微软雅黑" pitchFamily="34" charset="-122"/>
              </a:rPr>
              <a:t>防范非法集资宣传月</a:t>
            </a:r>
            <a:r>
              <a:rPr lang="en-US" altLang="zh-CN" sz="2000" smtClean="0">
                <a:solidFill>
                  <a:srgbClr val="663300"/>
                </a:solidFill>
                <a:ea typeface="微软雅黑" pitchFamily="34" charset="-122"/>
              </a:rPr>
              <a:t>_</a:t>
            </a:r>
            <a:r>
              <a:rPr lang="zh-CN" altLang="en-US" sz="2000" smtClean="0">
                <a:solidFill>
                  <a:srgbClr val="663300"/>
                </a:solidFill>
                <a:ea typeface="微软雅黑" pitchFamily="34" charset="-122"/>
              </a:rPr>
              <a:t>学法用法护小家∙ 防非处非靠大家</a:t>
            </a:r>
            <a:endParaRPr lang="en-US" altLang="zh-CN" sz="2000" dirty="0">
              <a:solidFill>
                <a:srgbClr val="663300"/>
              </a:solidFill>
              <a:ea typeface="微软雅黑" pitchFamily="34" charset="-122"/>
            </a:endParaRPr>
          </a:p>
        </p:txBody>
      </p:sp>
      <p:pic>
        <p:nvPicPr>
          <p:cNvPr id="62479" name="Picture 2" descr="D:\Presentation\蓝色1D商务小人_ppt宝藏_www.pptbz_1_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320" y="333375"/>
            <a:ext cx="431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80" name="Picture 1" descr="D:\Presentation\蓝色1D商务小人_ppt宝藏_www.pptbz_1_0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9170"/>
            <a:ext cx="8651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83" name="AutoShape 14"/>
          <p:cNvSpPr>
            <a:spLocks noChangeArrowheads="1"/>
          </p:cNvSpPr>
          <p:nvPr/>
        </p:nvSpPr>
        <p:spPr bwMode="auto">
          <a:xfrm>
            <a:off x="2834655" y="4437112"/>
            <a:ext cx="6912768" cy="208823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9E4C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808000"/>
            </a:solidFill>
            <a:round/>
            <a:headEnd/>
            <a:tailEnd/>
          </a:ln>
        </p:spPr>
        <p:txBody>
          <a:bodyPr wrap="none" lIns="216000" tIns="0"/>
          <a:lstStyle>
            <a:lvl1pPr marL="355600" indent="-355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1pPr>
            <a:lvl2pPr marL="800100" indent="-3429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2pPr>
            <a:lvl3pPr marL="1257300" indent="-3429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3pPr>
            <a:lvl4pPr marL="1714500" indent="-3429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4pPr>
            <a:lvl5pPr marL="2171700" indent="-3429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5pPr>
            <a:lvl6pPr marL="2628900" indent="-3429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6pPr>
            <a:lvl7pPr marL="3086100" indent="-3429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7pPr>
            <a:lvl8pPr marL="3543300" indent="-3429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8pPr>
            <a:lvl9pPr marL="4000500" indent="-3429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9pPr>
          </a:lstStyle>
          <a:p>
            <a:pPr>
              <a:lnSpc>
                <a:spcPct val="150000"/>
              </a:lnSpc>
              <a:buClr>
                <a:srgbClr val="808000"/>
              </a:buClr>
              <a:buSzPct val="75000"/>
            </a:pPr>
            <a:r>
              <a:rPr lang="zh-CN" altLang="en-US" sz="1300" smtClean="0">
                <a:solidFill>
                  <a:srgbClr val="FF9900"/>
                </a:solidFill>
                <a:latin typeface="新宋体" pitchFamily="49" charset="-122"/>
              </a:rPr>
              <a:t>谨慎投资，严防非法集资陷阱</a:t>
            </a:r>
            <a:endParaRPr lang="en-US" altLang="zh-CN" sz="1300" dirty="0" smtClean="0">
              <a:solidFill>
                <a:srgbClr val="FF9900"/>
              </a:solidFill>
              <a:latin typeface="新宋体" pitchFamily="49" charset="-122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endParaRPr lang="en-US" altLang="zh-CN" sz="1000" smtClean="0">
              <a:solidFill>
                <a:srgbClr val="00B050"/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zh-CN" altLang="en-US" sz="1000" smtClean="0">
                <a:solidFill>
                  <a:srgbClr val="00B050"/>
                </a:solidFill>
              </a:rPr>
              <a:t>一</a:t>
            </a:r>
            <a:r>
              <a:rPr lang="zh-CN" altLang="en-US" sz="1000">
                <a:solidFill>
                  <a:srgbClr val="00B050"/>
                </a:solidFill>
              </a:rPr>
              <a:t>是不要轻易相信所谓的高息“保险”、高息“理财”，高收益意味着</a:t>
            </a:r>
            <a:r>
              <a:rPr lang="zh-CN" altLang="en-US" sz="1000">
                <a:solidFill>
                  <a:srgbClr val="00B050"/>
                </a:solidFill>
              </a:rPr>
              <a:t>高</a:t>
            </a:r>
            <a:r>
              <a:rPr lang="zh-CN" altLang="en-US" sz="1000" smtClean="0">
                <a:solidFill>
                  <a:srgbClr val="00B050"/>
                </a:solidFill>
              </a:rPr>
              <a:t>风险</a:t>
            </a:r>
            <a:endParaRPr lang="en-US" altLang="zh-CN" sz="1000" smtClean="0">
              <a:solidFill>
                <a:srgbClr val="00B050"/>
              </a:solidFill>
            </a:endParaRPr>
          </a:p>
          <a:p>
            <a:pPr marL="0" indent="0" algn="l"/>
            <a:endParaRPr lang="zh-CN" altLang="zh-CN" sz="1000" dirty="0">
              <a:solidFill>
                <a:srgbClr val="00B050"/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zh-CN" altLang="en-US" sz="1000">
                <a:solidFill>
                  <a:srgbClr val="00B050"/>
                </a:solidFill>
              </a:rPr>
              <a:t>二是不被小礼品打动，不接收“先返息”之类的诱饵，记住天上不会</a:t>
            </a:r>
            <a:r>
              <a:rPr lang="zh-CN" altLang="en-US" sz="1000">
                <a:solidFill>
                  <a:srgbClr val="00B050"/>
                </a:solidFill>
              </a:rPr>
              <a:t>掉</a:t>
            </a:r>
            <a:r>
              <a:rPr lang="zh-CN" altLang="en-US" sz="1000" smtClean="0">
                <a:solidFill>
                  <a:srgbClr val="00B050"/>
                </a:solidFill>
              </a:rPr>
              <a:t>馅饼</a:t>
            </a:r>
            <a:endParaRPr lang="en-US" altLang="zh-CN" sz="1000" smtClean="0">
              <a:solidFill>
                <a:srgbClr val="00B050"/>
              </a:solidFill>
            </a:endParaRPr>
          </a:p>
          <a:p>
            <a:pPr marL="0" indent="0" algn="l"/>
            <a:endParaRPr lang="zh-CN" altLang="zh-CN" sz="1000" dirty="0">
              <a:solidFill>
                <a:srgbClr val="00B050"/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zh-CN" altLang="en-US" sz="1000">
                <a:solidFill>
                  <a:srgbClr val="00B050"/>
                </a:solidFill>
              </a:rPr>
              <a:t>三是要通过正规渠道购买</a:t>
            </a:r>
            <a:r>
              <a:rPr lang="zh-CN" altLang="en-US" sz="1000">
                <a:solidFill>
                  <a:srgbClr val="00B050"/>
                </a:solidFill>
              </a:rPr>
              <a:t>金融</a:t>
            </a:r>
            <a:r>
              <a:rPr lang="zh-CN" altLang="en-US" sz="1000">
                <a:solidFill>
                  <a:srgbClr val="00B050"/>
                </a:solidFill>
              </a:rPr>
              <a:t>产品。不与银行、保险从业人员个人签订投资理财协议，不接收从业人员</a:t>
            </a:r>
            <a:r>
              <a:rPr lang="zh-CN" altLang="en-US" sz="1000">
                <a:solidFill>
                  <a:srgbClr val="00B050"/>
                </a:solidFill>
              </a:rPr>
              <a:t>个人</a:t>
            </a:r>
            <a:r>
              <a:rPr lang="zh-CN" altLang="en-US" sz="1000" smtClean="0">
                <a:solidFill>
                  <a:srgbClr val="00B050"/>
                </a:solidFill>
              </a:rPr>
              <a:t>出具</a:t>
            </a:r>
            <a:endParaRPr lang="en-US" altLang="zh-CN" sz="1000" smtClean="0">
              <a:solidFill>
                <a:srgbClr val="00B050"/>
              </a:solidFill>
            </a:endParaRPr>
          </a:p>
          <a:p>
            <a:pPr marL="0" indent="0" algn="l"/>
            <a:r>
              <a:rPr lang="en-US" altLang="zh-CN" sz="1000">
                <a:solidFill>
                  <a:srgbClr val="00B050"/>
                </a:solidFill>
              </a:rPr>
              <a:t> </a:t>
            </a:r>
            <a:r>
              <a:rPr lang="en-US" altLang="zh-CN" sz="1000" smtClean="0">
                <a:solidFill>
                  <a:srgbClr val="00B050"/>
                </a:solidFill>
              </a:rPr>
              <a:t>   </a:t>
            </a:r>
            <a:r>
              <a:rPr lang="zh-CN" altLang="en-US" sz="1000" smtClean="0">
                <a:solidFill>
                  <a:srgbClr val="00B050"/>
                </a:solidFill>
              </a:rPr>
              <a:t>的</a:t>
            </a:r>
            <a:r>
              <a:rPr lang="zh-CN" altLang="en-US" sz="1000">
                <a:solidFill>
                  <a:srgbClr val="00B050"/>
                </a:solidFill>
              </a:rPr>
              <a:t>任何收据、</a:t>
            </a:r>
            <a:r>
              <a:rPr lang="zh-CN" altLang="en-US" sz="1000">
                <a:solidFill>
                  <a:srgbClr val="00B050"/>
                </a:solidFill>
              </a:rPr>
              <a:t>欠条</a:t>
            </a:r>
            <a:r>
              <a:rPr lang="zh-CN" altLang="en-US" sz="1000" smtClean="0">
                <a:solidFill>
                  <a:srgbClr val="00B050"/>
                </a:solidFill>
              </a:rPr>
              <a:t>。</a:t>
            </a:r>
            <a:endParaRPr lang="en-US" altLang="zh-CN" sz="1000">
              <a:solidFill>
                <a:srgbClr val="00B050"/>
              </a:solidFill>
            </a:endParaRPr>
          </a:p>
          <a:p>
            <a:pPr marL="0" indent="0" algn="l"/>
            <a:endParaRPr lang="zh-CN" altLang="zh-CN" sz="1000" dirty="0">
              <a:solidFill>
                <a:srgbClr val="00B050"/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zh-CN" altLang="en-US" sz="1000">
                <a:solidFill>
                  <a:srgbClr val="00B050"/>
                </a:solidFill>
              </a:rPr>
              <a:t>四是注意保护个人信息，关注政府部门发布的非法集资风险提示，遇到涉嫌非法集资行为及时举报</a:t>
            </a:r>
            <a:r>
              <a:rPr lang="zh-CN" altLang="en-US" sz="1000">
                <a:solidFill>
                  <a:srgbClr val="00B050"/>
                </a:solidFill>
              </a:rPr>
              <a:t>投诉</a:t>
            </a:r>
            <a:r>
              <a:rPr lang="zh-CN" altLang="en-US" sz="1000" smtClean="0">
                <a:solidFill>
                  <a:srgbClr val="00B050"/>
                </a:solidFill>
              </a:rPr>
              <a:t>。</a:t>
            </a:r>
            <a:endParaRPr lang="zh-CN" altLang="zh-CN" sz="1000" dirty="0">
              <a:solidFill>
                <a:srgbClr val="00B050"/>
              </a:solidFill>
            </a:endParaRPr>
          </a:p>
        </p:txBody>
      </p:sp>
      <p:sp>
        <p:nvSpPr>
          <p:cNvPr id="9" name="对角圆角矩形 9"/>
          <p:cNvSpPr>
            <a:spLocks noChangeArrowheads="1"/>
          </p:cNvSpPr>
          <p:nvPr/>
        </p:nvSpPr>
        <p:spPr bwMode="auto">
          <a:xfrm>
            <a:off x="130548" y="4092044"/>
            <a:ext cx="2527324" cy="1302484"/>
          </a:xfrm>
          <a:custGeom>
            <a:avLst/>
            <a:gdLst>
              <a:gd name="T0" fmla="*/ 2786082 w 2786082"/>
              <a:gd name="T1" fmla="*/ 1250165 h 2500330"/>
              <a:gd name="T2" fmla="*/ 1393041 w 2786082"/>
              <a:gd name="T3" fmla="*/ 2500330 h 2500330"/>
              <a:gd name="T4" fmla="*/ 0 w 2786082"/>
              <a:gd name="T5" fmla="*/ 1250165 h 2500330"/>
              <a:gd name="T6" fmla="*/ 1393041 w 2786082"/>
              <a:gd name="T7" fmla="*/ 0 h 250033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22056 w 2786082"/>
              <a:gd name="T13" fmla="*/ 122056 h 2500330"/>
              <a:gd name="T14" fmla="*/ 2664026 w 2786082"/>
              <a:gd name="T15" fmla="*/ 2378274 h 25003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86082" h="2500330">
                <a:moveTo>
                  <a:pt x="416730" y="0"/>
                </a:moveTo>
                <a:lnTo>
                  <a:pt x="2786082" y="0"/>
                </a:lnTo>
                <a:lnTo>
                  <a:pt x="2786082" y="2083600"/>
                </a:lnTo>
                <a:cubicBezTo>
                  <a:pt x="2786082" y="2313753"/>
                  <a:pt x="2599505" y="2500329"/>
                  <a:pt x="2369352" y="2500330"/>
                </a:cubicBezTo>
                <a:lnTo>
                  <a:pt x="0" y="2500330"/>
                </a:lnTo>
                <a:lnTo>
                  <a:pt x="0" y="416730"/>
                </a:lnTo>
                <a:cubicBezTo>
                  <a:pt x="0" y="186576"/>
                  <a:pt x="186576" y="0"/>
                  <a:pt x="416730" y="0"/>
                </a:cubicBezTo>
                <a:cubicBezTo>
                  <a:pt x="416730" y="0"/>
                  <a:pt x="416730" y="0"/>
                  <a:pt x="416730" y="0"/>
                </a:cubicBezTo>
                <a:close/>
              </a:path>
            </a:pathLst>
          </a:custGeom>
          <a:solidFill>
            <a:schemeClr val="bg1"/>
          </a:solidFill>
          <a:ln w="38100" algn="ctr">
            <a:solidFill>
              <a:srgbClr val="92D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1pPr>
            <a:lvl2pPr marL="742950" indent="-28575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2pPr>
            <a:lvl3pPr marL="11430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3pPr>
            <a:lvl4pPr marL="16002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4pPr>
            <a:lvl5pPr marL="2057400" indent="-228600" algn="ctr"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itchFamily="34" charset="0"/>
                <a:ea typeface="新宋体" pitchFamily="49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rgbClr val="FF9900"/>
                </a:solidFill>
                <a:latin typeface="新宋体" pitchFamily="49" charset="-122"/>
              </a:rPr>
              <a:t>非法</a:t>
            </a:r>
            <a:r>
              <a:rPr lang="zh-CN" altLang="en-US" sz="1400" smtClean="0">
                <a:solidFill>
                  <a:srgbClr val="FF9900"/>
                </a:solidFill>
                <a:latin typeface="新宋体" pitchFamily="49" charset="-122"/>
              </a:rPr>
              <a:t>集资人的</a:t>
            </a:r>
            <a:r>
              <a:rPr lang="zh-CN" altLang="zh-CN" sz="1400" dirty="0" smtClean="0">
                <a:solidFill>
                  <a:srgbClr val="FF9900"/>
                </a:solidFill>
                <a:latin typeface="新宋体" pitchFamily="49" charset="-122"/>
              </a:rPr>
              <a:t>法律责任</a:t>
            </a:r>
            <a:r>
              <a:rPr lang="zh-CN" altLang="en-US" sz="1400" dirty="0" smtClean="0">
                <a:solidFill>
                  <a:srgbClr val="FF9900"/>
                </a:solidFill>
                <a:latin typeface="新宋体" pitchFamily="49" charset="-122"/>
              </a:rPr>
              <a:t>：</a:t>
            </a:r>
            <a:endParaRPr lang="en-US" altLang="zh-CN" sz="1400" dirty="0" smtClean="0">
              <a:solidFill>
                <a:srgbClr val="FF9900"/>
              </a:solidFill>
              <a:latin typeface="新宋体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zh-CN" sz="1100">
                <a:solidFill>
                  <a:srgbClr val="00B050"/>
                </a:solidFill>
              </a:rPr>
              <a:t>非法集资在 《刑法》中涉及的主要是第</a:t>
            </a:r>
            <a:r>
              <a:rPr lang="en-US" altLang="zh-CN" sz="1100">
                <a:solidFill>
                  <a:srgbClr val="00B050"/>
                </a:solidFill>
              </a:rPr>
              <a:t>176 </a:t>
            </a:r>
            <a:r>
              <a:rPr lang="zh-CN" altLang="zh-CN" sz="1100">
                <a:solidFill>
                  <a:srgbClr val="00B050"/>
                </a:solidFill>
              </a:rPr>
              <a:t>条非法吸收公众存款罪和第</a:t>
            </a:r>
            <a:r>
              <a:rPr lang="en-US" altLang="zh-CN" sz="1100">
                <a:solidFill>
                  <a:srgbClr val="00B050"/>
                </a:solidFill>
              </a:rPr>
              <a:t>192 </a:t>
            </a:r>
            <a:r>
              <a:rPr lang="zh-CN" altLang="zh-CN" sz="1100">
                <a:solidFill>
                  <a:srgbClr val="00B050"/>
                </a:solidFill>
              </a:rPr>
              <a:t>条集资诈骗罪。 </a:t>
            </a:r>
            <a:endParaRPr lang="zh-CN" altLang="zh-CN" sz="11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8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2&quot;&gt;&lt;elem m_fUsage=&quot;1.00000000000000000000E+000&quot;&gt;&lt;m_ppcolschidx val=&quot;0&quot;/&gt;&lt;m_rgb r=&quot;f5&quot; g=&quot;b1&quot; b=&quot;12&quot;/&gt;&lt;/elem&gt;&lt;elem m_fUsage=&quot;9.00000000000000020000E-001&quot;&gt;&lt;m_ppcolschidx val=&quot;0&quot;/&gt;&lt;m_rgb r=&quot;e4&quot; g=&quot;49&quot; b=&quot;23&quot;/&gt;&lt;/elem&gt;&lt;/m_vecMRU&gt;&lt;/m_mruColor&gt;&lt;m_mapectfillschemeMRU&gt;&lt;key val=&quot;0&quot;/&gt;&lt;elem&gt;&lt;m_nPartnerID val=&quot;556&quot;/&gt;&lt;m_nIndex val=&quot;1&quot;/&gt;&lt;/elem&gt;&lt;/m_mapectfillschemeMRU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9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NteTBu2qEKgWIUQ_439m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Zsp4PkoN0KkkMCGaMTon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g.Mxu2kIEi8gVdQy8woZ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.Gn5vqNAkGY5aNkrb9KO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WaxL8opH0m3yw8fvJv8T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.Gn5vqNAkGY5aNkrb9KOw"/>
</p:tagLst>
</file>

<file path=ppt/theme/theme1.xml><?xml version="1.0" encoding="utf-8"?>
<a:theme xmlns:a="http://schemas.openxmlformats.org/drawingml/2006/main" name="1_Blank">
  <a:themeElements>
    <a:clrScheme name="1_Blank 1">
      <a:dk1>
        <a:srgbClr val="000000"/>
      </a:dk1>
      <a:lt1>
        <a:srgbClr val="FFFFFF"/>
      </a:lt1>
      <a:dk2>
        <a:srgbClr val="000000"/>
      </a:dk2>
      <a:lt2>
        <a:srgbClr val="7D0900"/>
      </a:lt2>
      <a:accent1>
        <a:srgbClr val="808080"/>
      </a:accent1>
      <a:accent2>
        <a:srgbClr val="A0A0A0"/>
      </a:accent2>
      <a:accent3>
        <a:srgbClr val="FFFFFF"/>
      </a:accent3>
      <a:accent4>
        <a:srgbClr val="000000"/>
      </a:accent4>
      <a:accent5>
        <a:srgbClr val="C0C0C0"/>
      </a:accent5>
      <a:accent6>
        <a:srgbClr val="919191"/>
      </a:accent6>
      <a:hlink>
        <a:srgbClr val="B9B9B9"/>
      </a:hlink>
      <a:folHlink>
        <a:srgbClr val="DCDCDC"/>
      </a:folHlink>
    </a:clrScheme>
    <a:fontScheme name="1_Blank">
      <a:majorFont>
        <a:latin typeface="굴림"/>
        <a:ea typeface="굴림"/>
        <a:cs typeface="Arial"/>
      </a:majorFont>
      <a:minorFont>
        <a:latin typeface="굴림"/>
        <a:ea typeface="굴림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>
            <a:alpha val="25000"/>
          </a:srgbClr>
        </a:solidFill>
        <a:ln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1_Blank 1">
        <a:dk1>
          <a:srgbClr val="000000"/>
        </a:dk1>
        <a:lt1>
          <a:srgbClr val="FFFFFF"/>
        </a:lt1>
        <a:dk2>
          <a:srgbClr val="000000"/>
        </a:dk2>
        <a:lt2>
          <a:srgbClr val="7D0900"/>
        </a:lt2>
        <a:accent1>
          <a:srgbClr val="808080"/>
        </a:accent1>
        <a:accent2>
          <a:srgbClr val="A0A0A0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919191"/>
        </a:accent6>
        <a:hlink>
          <a:srgbClr val="B9B9B9"/>
        </a:hlink>
        <a:folHlink>
          <a:srgbClr val="DCDC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7D0900"/>
      </a:lt2>
      <a:accent1>
        <a:srgbClr val="808080"/>
      </a:accent1>
      <a:accent2>
        <a:srgbClr val="A0A0A0"/>
      </a:accent2>
      <a:accent3>
        <a:srgbClr val="FFFFFF"/>
      </a:accent3>
      <a:accent4>
        <a:srgbClr val="000000"/>
      </a:accent4>
      <a:accent5>
        <a:srgbClr val="C0C0C0"/>
      </a:accent5>
      <a:accent6>
        <a:srgbClr val="919191"/>
      </a:accent6>
      <a:hlink>
        <a:srgbClr val="B9B9B9"/>
      </a:hlink>
      <a:folHlink>
        <a:srgbClr val="DCDCDC"/>
      </a:folHlink>
    </a:clrScheme>
    <a:fontScheme name="2_Blan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가는각진제목체" pitchFamily="18" charset="-127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가는각진제목체" pitchFamily="18" charset="-127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  <a:ea typeface="+mn-ea"/>
          </a:defRPr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7D0900"/>
        </a:lt2>
        <a:accent1>
          <a:srgbClr val="808080"/>
        </a:accent1>
        <a:accent2>
          <a:srgbClr val="A0A0A0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919191"/>
        </a:accent6>
        <a:hlink>
          <a:srgbClr val="B9B9B9"/>
        </a:hlink>
        <a:folHlink>
          <a:srgbClr val="DCDC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47244</TotalTime>
  <Words>336</Words>
  <Application>Microsoft Office PowerPoint</Application>
  <PresentationFormat>A4 纸张(210x297 毫米)</PresentationFormat>
  <Paragraphs>32</Paragraphs>
  <Slides>1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1_Blank</vt:lpstr>
      <vt:lpstr>2_Blank</vt:lpstr>
      <vt:lpstr>think-cell Slide</vt:lpstr>
      <vt:lpstr>PowerPoint 演示文稿</vt:lpstr>
    </vt:vector>
  </TitlesOfParts>
  <Company>A.T. Kearney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Name or Logo</dc:title>
  <dc:creator>syang04</dc:creator>
  <dc:description>Version 2 09/2005</dc:description>
  <cp:lastModifiedBy>KBUser</cp:lastModifiedBy>
  <cp:revision>2454</cp:revision>
  <cp:lastPrinted>2012-03-12T04:21:41Z</cp:lastPrinted>
  <dcterms:created xsi:type="dcterms:W3CDTF">2008-11-07T05:37:39Z</dcterms:created>
  <dcterms:modified xsi:type="dcterms:W3CDTF">2021-06-04T10:52:03Z</dcterms:modified>
</cp:coreProperties>
</file>